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omments/modernComment_103_AE94A631.xml" ContentType="application/vnd.ms-powerpoint.comment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1" r:id="rId6"/>
    <p:sldId id="283" r:id="rId7"/>
    <p:sldId id="263" r:id="rId8"/>
    <p:sldId id="264" r:id="rId9"/>
    <p:sldId id="266" r:id="rId10"/>
    <p:sldId id="265" r:id="rId11"/>
    <p:sldId id="269" r:id="rId12"/>
    <p:sldId id="278" r:id="rId13"/>
    <p:sldId id="280" r:id="rId14"/>
    <p:sldId id="281" r:id="rId15"/>
    <p:sldId id="28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778D51C-E140-B0F2-8BB7-01315A23785F}" name="Ольга Потемкина" initials="ОП" userId="ed92bba817d585e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AAF0"/>
    <a:srgbClr val="4D1DAB"/>
    <a:srgbClr val="531FB2"/>
    <a:srgbClr val="6717B4"/>
    <a:srgbClr val="5B27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113" d="100"/>
          <a:sy n="113" d="100"/>
        </p:scale>
        <p:origin x="-426" y="-4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modernComment_103_AE94A63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2C64972F-F48F-4C78-B5EE-5B0EBA47528A}" authorId="{6778D51C-E140-B0F2-8BB7-01315A23785F}" created="2025-10-01T07:20:37.078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928977457" sldId="259"/>
      <ac:picMk id="11" creationId="{04C6BB87-BDB4-3AC4-0CF6-A22940EED3CD}"/>
    </ac:deMkLst>
    <p188:txBody>
      <a:bodyPr/>
      <a:lstStyle/>
      <a:p>
        <a:r>
          <a:rPr lang="ru-RU"/>
          <a:t>Нужно убрать точку после млн
(сама не могу)</a:t>
        </a:r>
      </a:p>
    </p188:txBody>
  </p188:cm>
</p188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4F1F91B-A9ED-A4A1-B6F6-924B910788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2AB55BEC-CB85-D1E0-CCD7-095AC3A1B8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9A03643-BCF1-E7DB-B7A0-B5597C17E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FF5A-E790-4D5E-80EE-A6823712F30C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5E04205-B96B-2A2B-CB4F-358BD42C2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19A6A6E-8BEF-9BF3-54E7-8123FFD1F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8FE47-5FAE-41AA-A924-8C5DA9BBE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135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DE3D5CD-F0F8-3580-B919-B23A56B29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35A84F3A-1EB4-D206-C862-9FC858CC40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0C1C527-58E6-3C63-F59C-EE781DA56E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FF5A-E790-4D5E-80EE-A6823712F30C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8B24F0D-F484-09C6-1FDC-A577F2563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01395A4-4E76-FDDB-28F7-EEDA63504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8FE47-5FAE-41AA-A924-8C5DA9BBE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045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DAFC10D5-F58F-EDFE-93EB-109BADD301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FB244148-D025-839C-2360-04B0B02979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A2684D4-D85C-4907-9B25-CC38B3775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FF5A-E790-4D5E-80EE-A6823712F30C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0AB212E-8F03-1A83-CC43-58981EC64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4E9355-F568-AA9C-647C-613D0226D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8FE47-5FAE-41AA-A924-8C5DA9BBE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332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799E4DE-215F-B9B4-5DE4-B5FCD966E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256FFF6-98ED-609E-213F-B953ECA7FA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A75BBC6-F413-A736-49A4-014E476FF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FF5A-E790-4D5E-80EE-A6823712F30C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954C766-3F87-6802-51F8-9E6658D09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139FD29-30A5-C170-30ED-4E83FB342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8FE47-5FAE-41AA-A924-8C5DA9BBE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623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125F43A-18F1-5BE4-35E8-BF023765D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BCDD5F49-205C-D2BF-CE16-86FECFD8B7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A677D97-D71E-92DF-5B5D-47EA0E091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FF5A-E790-4D5E-80EE-A6823712F30C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3D6D571-5A5D-2D83-1A1F-47F989280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3EF8459-2E8C-8DC8-1A37-640238840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8FE47-5FAE-41AA-A924-8C5DA9BBE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619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E8448C4-7D18-7906-3EB2-ED1B09CEF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247504B-38D3-F9AD-58E4-9D2C059160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90AEC447-6E46-B674-C0CA-40AB535840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CFDB43A8-57AC-D1B2-CB6B-C57783776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FF5A-E790-4D5E-80EE-A6823712F30C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8DAC1B18-308C-0A11-21F2-768FA37FB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3535DD1-0CB1-EAFB-4623-5F32F1735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8FE47-5FAE-41AA-A924-8C5DA9BBE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877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73B840A-293D-F48E-B554-36D2C2C71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00547D56-2562-8FEB-52FA-619B3DFB6B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E555C494-88C3-1960-882C-DF1C47AD11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434CB2EA-E6F3-E30F-1A78-47A5602EC1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636C20A1-9660-3008-0A8E-D9E1D40B5B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0FB400D3-0F3D-F218-7CBE-F4EF72441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FF5A-E790-4D5E-80EE-A6823712F30C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F8FFEE09-D7CA-88A4-4139-A2E9DC71F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2DB5210C-F84D-5490-D1E4-0F2CD948E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8FE47-5FAE-41AA-A924-8C5DA9BBE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800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BBD6391-1585-E830-918C-EDF78447B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A432037D-6050-1280-C8B7-BEC482840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FF5A-E790-4D5E-80EE-A6823712F30C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FF47E6BD-D1D2-D2EE-556D-D934EE795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46785EFA-AAB4-2DA2-1275-9611DEC48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8FE47-5FAE-41AA-A924-8C5DA9BBE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474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F7AE573E-2852-9DCE-5E59-D8A966955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FF5A-E790-4D5E-80EE-A6823712F30C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E98487B3-9355-2057-EC97-A0E33E08A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8E79B297-8C31-EE29-796F-0AC12D69C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8FE47-5FAE-41AA-A924-8C5DA9BBE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390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6C61BD6-4D40-0CE8-B315-BF3758439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A55146D-C90F-70FF-D5AE-4CB9283C2B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08ABD442-9CFF-E952-B513-C53B3EA57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19C6F66-7AAD-EA52-7801-4190BAB1E1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FF5A-E790-4D5E-80EE-A6823712F30C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75B08B07-4199-1DB5-0A1C-96669FFD8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5D3ED7-F1B4-7212-E271-B0C5C37F8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8FE47-5FAE-41AA-A924-8C5DA9BBE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626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2936099-3084-754E-BC9D-E0A793790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C5CD1C5B-1FEA-287D-67F1-7EAC1BD7D0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A2644A6D-C7A7-F6CA-18F4-8EFAB1F768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3CD8EE1-1486-EC09-F523-D64B6D269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FF5A-E790-4D5E-80EE-A6823712F30C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9CF9EC91-0C87-6EE4-DFAF-CDE28F53D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51F3F7B-2EF1-4A79-1728-C78F53AAD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8FE47-5FAE-41AA-A924-8C5DA9BBE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322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DCD12CE-C386-89A0-741A-A6AD13E00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C8A09B6A-0523-E6F1-762C-3D33FC76D7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EDA9C96-9A63-EA27-E079-C7BFE92D9E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A7FF5A-E790-4D5E-80EE-A6823712F30C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6190A57-E49B-47A2-6039-420BEAD8E5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64A67C6-287A-E93F-7D61-4C1FB06F75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D8FE47-5FAE-41AA-A924-8C5DA9BBE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494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kinescope.io/iEF3JQAo59s6WEf1eBfmkL" TargetMode="External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hyperlink" Target="https://rutube.ru/video/c0f0a8c21aa208b647a0dec71f547711/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6.png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6.png"/><Relationship Id="rId7" Type="http://schemas.openxmlformats.org/officeDocument/2006/relationships/image" Target="../media/image4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6.png"/><Relationship Id="rId9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18/10/relationships/comments" Target="../comments/modernComment_103_AE94A63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0" Type="http://schemas.openxmlformats.org/officeDocument/2006/relationships/hyperlink" Target="https://kinescope.io/kcfKojGcJ33PF3TLVPVXV7" TargetMode="External"/><Relationship Id="rId4" Type="http://schemas.openxmlformats.org/officeDocument/2006/relationships/image" Target="../media/image6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kinescope.io/8bLWM3VtpoeJwsNsaxSRfq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hyperlink" Target="https://kinescope.io/aRJj4u8k3NBpQvMhjCAi92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6.png"/><Relationship Id="rId7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10" Type="http://schemas.openxmlformats.org/officeDocument/2006/relationships/image" Target="../media/image26.png"/><Relationship Id="rId4" Type="http://schemas.openxmlformats.org/officeDocument/2006/relationships/image" Target="../media/image23.png"/><Relationship Id="rId9" Type="http://schemas.openxmlformats.org/officeDocument/2006/relationships/hyperlink" Target="https://kinescope.io/khH6hNiiLB3Y7L9VpEjeN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E0ED422C-7E77-4CFF-4856-A0519199E9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D2DE8D76-CFEB-E38E-DAA0-E750E21B38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24" y="615843"/>
            <a:ext cx="4331573" cy="841437"/>
          </a:xfrm>
          <a:prstGeom prst="rect">
            <a:avLst/>
          </a:prstGeom>
        </p:spPr>
      </p:pic>
      <p:sp>
        <p:nvSpPr>
          <p:cNvPr id="10" name="Google Shape;56;p13">
            <a:extLst>
              <a:ext uri="{FF2B5EF4-FFF2-40B4-BE49-F238E27FC236}">
                <a16:creationId xmlns="" xmlns:a16="http://schemas.microsoft.com/office/drawing/2014/main" id="{FFC18F92-42EB-648A-3CEB-A4B5D37329C0}"/>
              </a:ext>
            </a:extLst>
          </p:cNvPr>
          <p:cNvSpPr txBox="1"/>
          <p:nvPr/>
        </p:nvSpPr>
        <p:spPr>
          <a:xfrm>
            <a:off x="783824" y="5073844"/>
            <a:ext cx="4968048" cy="1426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spcAft>
                <a:spcPts val="1000"/>
              </a:spcAft>
            </a:pPr>
            <a:r>
              <a:rPr lang="ru-RU" sz="3200" b="1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Презентация</a:t>
            </a:r>
          </a:p>
          <a:p>
            <a:pPr lvl="0">
              <a:spcAft>
                <a:spcPts val="1000"/>
              </a:spcAft>
            </a:pPr>
            <a:r>
              <a:rPr lang="ru-RU" sz="3200" b="1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для сотрудничества</a:t>
            </a:r>
            <a:endParaRPr sz="3200" b="1" dirty="0">
              <a:solidFill>
                <a:schemeClr val="bg1"/>
              </a:solidFill>
              <a:latin typeface="Montserrat Black" panose="00000A00000000000000" pitchFamily="2" charset="-52"/>
              <a:ea typeface="Montserrat"/>
              <a:cs typeface="Montserrat"/>
              <a:sym typeface="Montserrat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="" xmlns:a16="http://schemas.microsoft.com/office/drawing/2014/main" id="{C79742F3-E037-55DA-DB4D-D645CDAE4FF9}"/>
              </a:ext>
            </a:extLst>
          </p:cNvPr>
          <p:cNvCxnSpPr>
            <a:cxnSpLocks/>
          </p:cNvCxnSpPr>
          <p:nvPr/>
        </p:nvCxnSpPr>
        <p:spPr>
          <a:xfrm>
            <a:off x="875071" y="6391692"/>
            <a:ext cx="1053034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Google Shape;56;p13">
            <a:extLst>
              <a:ext uri="{FF2B5EF4-FFF2-40B4-BE49-F238E27FC236}">
                <a16:creationId xmlns="" xmlns:a16="http://schemas.microsoft.com/office/drawing/2014/main" id="{1A8F79A5-172B-1157-C992-C1C54A59DD31}"/>
              </a:ext>
            </a:extLst>
          </p:cNvPr>
          <p:cNvSpPr txBox="1"/>
          <p:nvPr/>
        </p:nvSpPr>
        <p:spPr>
          <a:xfrm>
            <a:off x="6516033" y="5873971"/>
            <a:ext cx="4968048" cy="559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6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Екатеринбург</a:t>
            </a:r>
            <a:endParaRPr sz="16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379402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81E24DE-EB57-2B17-B4E9-5D6FD93A42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27D193CD-D99D-342C-808A-7D00AB2F40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75"/>
            <a:ext cx="12192000" cy="685165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E828ECEF-7ADE-047F-9243-D52545D866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552" y="66008"/>
            <a:ext cx="5927283" cy="592728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86356312-9E51-2174-3BA3-6122871627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552" y="-198519"/>
            <a:ext cx="3906058" cy="360352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6A5312CF-3EBF-976F-0BB8-337448B8F8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825" y="1633391"/>
            <a:ext cx="5234935" cy="5234935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EE965EE-E872-88DE-579F-D7CE133FFFD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EECE16CE-DD11-D718-EC5C-3058204F425D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B4DD691-BC95-3149-D89F-236F9B9950D3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 smtClean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9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7EEDF27A-BD7C-103D-5CB1-1D6F7784C4C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3893" y="4083621"/>
            <a:ext cx="3180374" cy="300572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0F8C2DC8-11DA-409F-B24B-AD1A5AB00643}"/>
              </a:ext>
            </a:extLst>
          </p:cNvPr>
          <p:cNvSpPr txBox="1"/>
          <p:nvPr/>
        </p:nvSpPr>
        <p:spPr>
          <a:xfrm>
            <a:off x="547851" y="1643544"/>
            <a:ext cx="604295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Туц Лото – это караоке-лотерея, которая заставляет петь</a:t>
            </a: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и отрываться на полную катушку!</a:t>
            </a: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Только азарт, только удача, только самые популярные хиты… и никаких вопросов!</a:t>
            </a: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В этой игре много победителей и есть возможность побороться за главный приз. У каждого свой лотерейный билет, но петь и отрываться можно вместе с командой. Музыка, активности в режиме нон-стоп.</a:t>
            </a:r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3123591-6690-47D7-ADD4-A95F8A8791C3}"/>
              </a:ext>
            </a:extLst>
          </p:cNvPr>
          <p:cNvSpPr txBox="1"/>
          <p:nvPr/>
        </p:nvSpPr>
        <p:spPr>
          <a:xfrm>
            <a:off x="547851" y="905366"/>
            <a:ext cx="7349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Что такое </a:t>
            </a:r>
            <a:r>
              <a:rPr lang="ru-RU" sz="3600" dirty="0" err="1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Туц</a:t>
            </a:r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 Лото? </a:t>
            </a:r>
            <a:endParaRPr lang="ru-RU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406D646C-C977-4983-800F-8667AA2D4651}"/>
              </a:ext>
            </a:extLst>
          </p:cNvPr>
          <p:cNvSpPr txBox="1"/>
          <p:nvPr/>
        </p:nvSpPr>
        <p:spPr>
          <a:xfrm>
            <a:off x="547850" y="4681305"/>
            <a:ext cx="19896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Как проходит</a:t>
            </a:r>
          </a:p>
          <a:p>
            <a:r>
              <a:rPr lang="ru-RU" dirty="0" err="1">
                <a:solidFill>
                  <a:schemeClr val="bg1"/>
                </a:solidFill>
                <a:latin typeface="Montserrat Black" panose="00000A00000000000000" pitchFamily="2" charset="-52"/>
              </a:rPr>
              <a:t>Туц</a:t>
            </a:r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 Лото?</a:t>
            </a:r>
          </a:p>
          <a:p>
            <a:endParaRPr lang="ru-RU" dirty="0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="" xmlns:a16="http://schemas.microsoft.com/office/drawing/2014/main" id="{A6762B21-A28C-444D-BD97-C4BB2AA5F7CF}"/>
              </a:ext>
            </a:extLst>
          </p:cNvPr>
          <p:cNvSpPr/>
          <p:nvPr/>
        </p:nvSpPr>
        <p:spPr>
          <a:xfrm>
            <a:off x="2683824" y="4224238"/>
            <a:ext cx="4168239" cy="2386427"/>
          </a:xfrm>
          <a:prstGeom prst="round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058D20C6-90C4-485F-9DD2-3DBC9D0B6EB4}"/>
              </a:ext>
            </a:extLst>
          </p:cNvPr>
          <p:cNvSpPr txBox="1"/>
          <p:nvPr/>
        </p:nvSpPr>
        <p:spPr>
          <a:xfrm>
            <a:off x="589106" y="5534530"/>
            <a:ext cx="17859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  <a:latin typeface="Montserrat Medium" panose="00000600000000000000" pitchFamily="2" charset="-52"/>
              </a:rPr>
              <a:t>Н</a:t>
            </a:r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ажмите на картинку, </a:t>
            </a:r>
          </a:p>
          <a:p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чтобы воспроизвести </a:t>
            </a:r>
          </a:p>
          <a:p>
            <a:r>
              <a:rPr lang="ru-RU" sz="1000" dirty="0">
                <a:solidFill>
                  <a:schemeClr val="bg1"/>
                </a:solidFill>
                <a:latin typeface="Montserrat Medium" panose="00000600000000000000" pitchFamily="2" charset="-52"/>
              </a:rPr>
              <a:t>в</a:t>
            </a:r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идео.</a:t>
            </a:r>
          </a:p>
        </p:txBody>
      </p:sp>
      <p:pic>
        <p:nvPicPr>
          <p:cNvPr id="5122" name="Picture 2" descr="C:\Users\Регина\Desktop\Ruda Games\ПРЕЗЕНТАЦИЯ\Скрины\ЛОТО.png">
            <a:hlinkClick r:id="rId8"/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28" t="51675" r="43066" b="10208"/>
          <a:stretch/>
        </p:blipFill>
        <p:spPr bwMode="auto">
          <a:xfrm>
            <a:off x="2537497" y="4083622"/>
            <a:ext cx="4413636" cy="2613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627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4A67C8FC-5598-1AD0-0BD0-FF2CCEB89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FE22FD81-1637-686F-D580-85AB3C20AD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CADDF80-C38D-607B-75E7-93D7145288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B604962D-2B34-3E19-8D6E-104D50C0057B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6F308A3-74D1-BDD3-A393-E8C8AEB25F7B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 smtClean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10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7A76DBB-7483-9D5D-F87E-7F83B17756D5}"/>
              </a:ext>
            </a:extLst>
          </p:cNvPr>
          <p:cNvSpPr txBox="1"/>
          <p:nvPr/>
        </p:nvSpPr>
        <p:spPr>
          <a:xfrm>
            <a:off x="547850" y="1575876"/>
            <a:ext cx="681719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Держи Пять! – это первый в мире квиз не на знания </a:t>
            </a:r>
          </a:p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и эрудицию, а на логику и интуицию. </a:t>
            </a:r>
            <a:b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</a:b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/>
            </a:r>
            <a:b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</a:b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Здесь вас не заставят вспомнить всю школьную программу, </a:t>
            </a:r>
          </a:p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а нужно будет просто включить интуицию и получать удовольствие. </a:t>
            </a:r>
          </a:p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/>
            </a:r>
            <a:b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</a:b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Ответы на вопросы </a:t>
            </a:r>
            <a:r>
              <a:rPr lang="ru-RU" sz="1400" dirty="0" err="1">
                <a:solidFill>
                  <a:schemeClr val="bg1"/>
                </a:solidFill>
                <a:latin typeface="Montserrat Medium" panose="00000600000000000000" pitchFamily="2" charset="-52"/>
              </a:rPr>
              <a:t>квиза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 «Держи Пять!» нельзя найти </a:t>
            </a:r>
          </a:p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в интернете, поэтому здесь сохраняется честный азарт борьбы. </a:t>
            </a:r>
            <a:b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</a:br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2B60928B-CEFF-3949-FC61-42850AC1C733}"/>
              </a:ext>
            </a:extLst>
          </p:cNvPr>
          <p:cNvSpPr txBox="1"/>
          <p:nvPr/>
        </p:nvSpPr>
        <p:spPr>
          <a:xfrm>
            <a:off x="547850" y="4177732"/>
            <a:ext cx="19896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Как проходит</a:t>
            </a:r>
          </a:p>
          <a:p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Держи Пять!?</a:t>
            </a:r>
          </a:p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2B70C161-C01F-0C66-3AAF-4A020F886E1D}"/>
              </a:ext>
            </a:extLst>
          </p:cNvPr>
          <p:cNvSpPr txBox="1"/>
          <p:nvPr/>
        </p:nvSpPr>
        <p:spPr>
          <a:xfrm>
            <a:off x="547851" y="865780"/>
            <a:ext cx="6624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Что такое Держи Пять!?</a:t>
            </a:r>
            <a:endParaRPr lang="ru-RU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="" xmlns:a16="http://schemas.microsoft.com/office/drawing/2014/main" id="{8DE29D01-B1B6-4387-88A5-8DC8EA5C4E60}"/>
              </a:ext>
            </a:extLst>
          </p:cNvPr>
          <p:cNvSpPr/>
          <p:nvPr/>
        </p:nvSpPr>
        <p:spPr>
          <a:xfrm>
            <a:off x="2683824" y="3674988"/>
            <a:ext cx="4168239" cy="2386427"/>
          </a:xfrm>
          <a:prstGeom prst="roundRect">
            <a:avLst/>
          </a:prstGeom>
          <a:ln>
            <a:noFill/>
          </a:ln>
          <a:effectLst>
            <a:glow rad="228600">
              <a:srgbClr val="C1AAF0">
                <a:alpha val="40000"/>
              </a:srgb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5E08920-3A02-4067-8B5B-DCF58B01B0CE}"/>
              </a:ext>
            </a:extLst>
          </p:cNvPr>
          <p:cNvSpPr txBox="1"/>
          <p:nvPr/>
        </p:nvSpPr>
        <p:spPr>
          <a:xfrm>
            <a:off x="589106" y="5030957"/>
            <a:ext cx="17859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  <a:latin typeface="Montserrat Medium" panose="00000600000000000000" pitchFamily="2" charset="-52"/>
              </a:rPr>
              <a:t>Н</a:t>
            </a:r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ажмите на картинку, </a:t>
            </a:r>
          </a:p>
          <a:p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чтобы воспроизвести </a:t>
            </a:r>
          </a:p>
          <a:p>
            <a:r>
              <a:rPr lang="ru-RU" sz="1000" dirty="0">
                <a:solidFill>
                  <a:schemeClr val="bg1"/>
                </a:solidFill>
                <a:latin typeface="Montserrat Medium" panose="00000600000000000000" pitchFamily="2" charset="-52"/>
              </a:rPr>
              <a:t>в</a:t>
            </a:r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идео.</a:t>
            </a:r>
          </a:p>
        </p:txBody>
      </p:sp>
      <p:pic>
        <p:nvPicPr>
          <p:cNvPr id="6146" name="Picture 2" descr="C:\Users\Регина\Desktop\Ruda Games\ПРЕЗЕНТАЦИЯ\Скрины\Д5.png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02" t="52587" r="43270" b="10497"/>
          <a:stretch/>
        </p:blipFill>
        <p:spPr bwMode="auto">
          <a:xfrm>
            <a:off x="2537498" y="3607202"/>
            <a:ext cx="4379770" cy="253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300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1E233B4-7EC1-D05E-4FAC-9C0B4C30E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2F4AB05-EEFD-3E53-ED14-7476E467F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C47A2C52-7B22-0CE9-2D29-1AFB5A42F0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5099648-AADD-3388-DB9D-388F47C33DA0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 smtClean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11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ECEA3F3-44E1-A0D3-B93C-1C895E202203}"/>
              </a:ext>
            </a:extLst>
          </p:cNvPr>
          <p:cNvSpPr txBox="1"/>
          <p:nvPr/>
        </p:nvSpPr>
        <p:spPr>
          <a:xfrm>
            <a:off x="547851" y="997213"/>
            <a:ext cx="677922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Почему люди выбирают наши игры?</a:t>
            </a:r>
            <a:endParaRPr lang="ru-RU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455FBFAC-5629-4FA9-8CB4-BAA75663002E}"/>
              </a:ext>
            </a:extLst>
          </p:cNvPr>
          <p:cNvSpPr txBox="1"/>
          <p:nvPr/>
        </p:nvSpPr>
        <p:spPr>
          <a:xfrm>
            <a:off x="1443709" y="2572511"/>
            <a:ext cx="31876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Команда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5E5AE682-B64B-409C-9D14-16FC70BB3056}"/>
              </a:ext>
            </a:extLst>
          </p:cNvPr>
          <p:cNvSpPr txBox="1"/>
          <p:nvPr/>
        </p:nvSpPr>
        <p:spPr>
          <a:xfrm>
            <a:off x="1443709" y="4152285"/>
            <a:ext cx="28907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Уникальные механики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14CAC9DA-3F85-4370-A9D0-86D9D94A1856}"/>
              </a:ext>
            </a:extLst>
          </p:cNvPr>
          <p:cNvSpPr txBox="1"/>
          <p:nvPr/>
        </p:nvSpPr>
        <p:spPr>
          <a:xfrm>
            <a:off x="5205598" y="4152285"/>
            <a:ext cx="26957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Атмосфера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339F7044-999B-42FD-A004-74D0B467B9EA}"/>
              </a:ext>
            </a:extLst>
          </p:cNvPr>
          <p:cNvSpPr txBox="1"/>
          <p:nvPr/>
        </p:nvSpPr>
        <p:spPr>
          <a:xfrm>
            <a:off x="9018897" y="4152285"/>
            <a:ext cx="26957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Победа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533B73A7-A1BB-6013-A150-EFB5133849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27741">
            <a:off x="9215541" y="555773"/>
            <a:ext cx="3845681" cy="3845681"/>
          </a:xfrm>
          <a:prstGeom prst="rect">
            <a:avLst/>
          </a:prstGeom>
        </p:spPr>
      </p:pic>
      <p:pic>
        <p:nvPicPr>
          <p:cNvPr id="3075" name="Picture 3" descr="C:\Users\Регина\Desktop\a-three-dimensional-checkmark-icon-with-_TgI7b4JaQ-no-bg-preview (carve.photos).pngч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5567" y="77044"/>
            <a:ext cx="3812478" cy="3661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0DA09A0-3C99-4F8A-9C0F-8E9C110D0771}"/>
              </a:ext>
            </a:extLst>
          </p:cNvPr>
          <p:cNvSpPr txBox="1"/>
          <p:nvPr/>
        </p:nvSpPr>
        <p:spPr>
          <a:xfrm>
            <a:off x="5205597" y="2572511"/>
            <a:ext cx="36932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Ведущий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5CAF4630-9473-E185-A5ED-6C7D1FAF226D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074" name="Picture 2" descr="C:\Users\Регина\Desktop\Ruda Games\ПРЕЗЕНТАЦИЯ\Элементыы\Цель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1437">
            <a:off x="7563232" y="315129"/>
            <a:ext cx="2383228" cy="2367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339F7044-999B-42FD-A004-74D0B467B9EA}"/>
              </a:ext>
            </a:extLst>
          </p:cNvPr>
          <p:cNvSpPr txBox="1"/>
          <p:nvPr/>
        </p:nvSpPr>
        <p:spPr>
          <a:xfrm>
            <a:off x="9018897" y="4662191"/>
            <a:ext cx="26957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3 команды, обогнавшие соперников, празднуют победу и получают призы.</a:t>
            </a:r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339F7044-999B-42FD-A004-74D0B467B9EA}"/>
              </a:ext>
            </a:extLst>
          </p:cNvPr>
          <p:cNvSpPr txBox="1"/>
          <p:nvPr/>
        </p:nvSpPr>
        <p:spPr>
          <a:xfrm>
            <a:off x="5205598" y="4654571"/>
            <a:ext cx="26957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Музыка задает ритм игры, поддерживает приятную и </a:t>
            </a:r>
            <a:r>
              <a:rPr lang="ru-RU" sz="1400" dirty="0" err="1">
                <a:solidFill>
                  <a:schemeClr val="bg1"/>
                </a:solidFill>
                <a:latin typeface="Montserrat Medium" panose="00000600000000000000" pitchFamily="2" charset="-52"/>
              </a:rPr>
              <a:t>веселую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 атмосферу.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339F7044-999B-42FD-A004-74D0B467B9EA}"/>
              </a:ext>
            </a:extLst>
          </p:cNvPr>
          <p:cNvSpPr txBox="1"/>
          <p:nvPr/>
        </p:nvSpPr>
        <p:spPr>
          <a:xfrm>
            <a:off x="1443709" y="5137192"/>
            <a:ext cx="269570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Наша команда постоянно развивает продукты, придумывает новые игровые механики, чтобы игроки не заскучали.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339F7044-999B-42FD-A004-74D0B467B9EA}"/>
              </a:ext>
            </a:extLst>
          </p:cNvPr>
          <p:cNvSpPr txBox="1"/>
          <p:nvPr/>
        </p:nvSpPr>
        <p:spPr>
          <a:xfrm>
            <a:off x="5205597" y="3085939"/>
            <a:ext cx="26957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Создает настроение игры, зажигает и подбадривает участников.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339F7044-999B-42FD-A004-74D0B467B9EA}"/>
              </a:ext>
            </a:extLst>
          </p:cNvPr>
          <p:cNvSpPr txBox="1"/>
          <p:nvPr/>
        </p:nvSpPr>
        <p:spPr>
          <a:xfrm>
            <a:off x="1443708" y="3104828"/>
            <a:ext cx="269570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Повод собраться с друзьями и отлично провести время.</a:t>
            </a:r>
          </a:p>
        </p:txBody>
      </p:sp>
      <p:pic>
        <p:nvPicPr>
          <p:cNvPr id="32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9710" y="4156868"/>
            <a:ext cx="783730" cy="783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C:\Users\Регина\Desktop\ыыы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81621">
            <a:off x="4180065" y="4124383"/>
            <a:ext cx="848302" cy="106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9710" y="2423383"/>
            <a:ext cx="783730" cy="783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C:\Users\Регина\Desktop\ыыы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81621">
            <a:off x="4180065" y="2390898"/>
            <a:ext cx="848302" cy="106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910" y="4153713"/>
            <a:ext cx="783730" cy="783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C:\Users\Регина\Desktop\ыыы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81621">
            <a:off x="446265" y="4121228"/>
            <a:ext cx="848302" cy="106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85" y="2423384"/>
            <a:ext cx="783730" cy="783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C:\Users\Регина\Desktop\ыыы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81621">
            <a:off x="398640" y="2390899"/>
            <a:ext cx="848302" cy="106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3" descr="C:\Users\Регина\Desktop\pngwing.com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224" y="4156869"/>
            <a:ext cx="783730" cy="783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C:\Users\Регина\Desktop\ыыы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81621">
            <a:off x="8020579" y="4124384"/>
            <a:ext cx="848302" cy="106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920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1E233B4-7EC1-D05E-4FAC-9C0B4C30E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2F4AB05-EEFD-3E53-ED14-7476E467F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1026" name="Picture 2" descr="C:\Users\Регина\Desktop\Презентация для партнёра 2.0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33"/>
          <a:stretch/>
        </p:blipFill>
        <p:spPr bwMode="auto">
          <a:xfrm>
            <a:off x="5076824" y="0"/>
            <a:ext cx="7115175" cy="6856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C47A2C52-7B22-0CE9-2D29-1AFB5A42F0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5CAF4630-9473-E185-A5ED-6C7D1FAF226D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5099648-AADD-3388-DB9D-388F47C33DA0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 smtClean="0">
                <a:solidFill>
                  <a:schemeClr val="bg1"/>
                </a:solidFill>
                <a:latin typeface="Montserrat Medium" panose="00000600000000000000" pitchFamily="2" charset="-52"/>
                <a:sym typeface="Montserrat"/>
              </a:rPr>
              <a:t>12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BC8138DE-7174-4CB5-846B-657217E9E197}"/>
              </a:ext>
            </a:extLst>
          </p:cNvPr>
          <p:cNvSpPr txBox="1"/>
          <p:nvPr/>
        </p:nvSpPr>
        <p:spPr>
          <a:xfrm>
            <a:off x="547850" y="997213"/>
            <a:ext cx="806175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Мы профессионально организуем мероприятие</a:t>
            </a:r>
            <a:endParaRPr lang="ru-RU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42DA8017-3336-46DF-865A-0B0F76C65691}"/>
              </a:ext>
            </a:extLst>
          </p:cNvPr>
          <p:cNvSpPr txBox="1"/>
          <p:nvPr/>
        </p:nvSpPr>
        <p:spPr>
          <a:xfrm>
            <a:off x="547850" y="2293882"/>
            <a:ext cx="6411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На площадке работает большая команда, в которую входят </a:t>
            </a: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не только организаторы, но и ведущий и фотограф.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2DA8017-3336-46DF-865A-0B0F76C65691}"/>
              </a:ext>
            </a:extLst>
          </p:cNvPr>
          <p:cNvSpPr txBox="1"/>
          <p:nvPr/>
        </p:nvSpPr>
        <p:spPr>
          <a:xfrm>
            <a:off x="2002161" y="5208772"/>
            <a:ext cx="4265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Montserrat" pitchFamily="2" charset="-52"/>
              </a:rPr>
              <a:t>Фото с брендом расходятся </a:t>
            </a:r>
          </a:p>
          <a:p>
            <a:r>
              <a:rPr lang="ru-RU" sz="1400" dirty="0">
                <a:solidFill>
                  <a:schemeClr val="bg1"/>
                </a:solidFill>
                <a:latin typeface="Montserrat" pitchFamily="2" charset="-52"/>
              </a:rPr>
              <a:t>по нашим соцсетям.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42DA8017-3336-46DF-865A-0B0F76C65691}"/>
              </a:ext>
            </a:extLst>
          </p:cNvPr>
          <p:cNvSpPr txBox="1"/>
          <p:nvPr/>
        </p:nvSpPr>
        <p:spPr>
          <a:xfrm>
            <a:off x="2601616" y="3484745"/>
            <a:ext cx="32943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Montserrat" pitchFamily="2" charset="-52"/>
              </a:rPr>
              <a:t>Вовлекает гостей, рассказывает </a:t>
            </a:r>
          </a:p>
          <a:p>
            <a:r>
              <a:rPr lang="ru-RU" sz="1400" dirty="0">
                <a:solidFill>
                  <a:schemeClr val="bg1"/>
                </a:solidFill>
                <a:latin typeface="Montserrat" pitchFamily="2" charset="-52"/>
              </a:rPr>
              <a:t>про ваши акции, проводит розыгрыши.</a:t>
            </a:r>
          </a:p>
        </p:txBody>
      </p:sp>
      <p:pic>
        <p:nvPicPr>
          <p:cNvPr id="1027" name="Picture 3" descr="C:\Users\Регина\Desktop\Ruda Games\ПРЕЗЕНТАЦИЯ\Элементыы\Организация игр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972" y="3244270"/>
            <a:ext cx="1344094" cy="10799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Регина\Desktop\u5369855882_3D_photo_camera_icon_-_volumetric_purp-no-bg-preview (carve.photos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0039">
            <a:off x="901561" y="4909958"/>
            <a:ext cx="1043589" cy="8627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42DA8017-3336-46DF-865A-0B0F76C65691}"/>
              </a:ext>
            </a:extLst>
          </p:cNvPr>
          <p:cNvSpPr txBox="1"/>
          <p:nvPr/>
        </p:nvSpPr>
        <p:spPr>
          <a:xfrm>
            <a:off x="2582567" y="2952427"/>
            <a:ext cx="2451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Montserrat Medium" pitchFamily="2" charset="-52"/>
              </a:rPr>
              <a:t>Ведущий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42DA8017-3336-46DF-865A-0B0F76C65691}"/>
              </a:ext>
            </a:extLst>
          </p:cNvPr>
          <p:cNvSpPr txBox="1"/>
          <p:nvPr/>
        </p:nvSpPr>
        <p:spPr>
          <a:xfrm>
            <a:off x="1992636" y="4685656"/>
            <a:ext cx="2451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Montserrat Medium" pitchFamily="2" charset="-52"/>
              </a:rPr>
              <a:t>Фотограф</a:t>
            </a:r>
          </a:p>
        </p:txBody>
      </p:sp>
    </p:spTree>
    <p:extLst>
      <p:ext uri="{BB962C8B-B14F-4D97-AF65-F5344CB8AC3E}">
        <p14:creationId xmlns:p14="http://schemas.microsoft.com/office/powerpoint/2010/main" val="274648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1E233B4-7EC1-D05E-4FAC-9C0B4C30E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2F4AB05-EEFD-3E53-ED14-7476E467F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C47A2C52-7B22-0CE9-2D29-1AFB5A42F0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5CAF4630-9473-E185-A5ED-6C7D1FAF226D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5099648-AADD-3388-DB9D-388F47C33DA0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 smtClean="0">
                <a:solidFill>
                  <a:schemeClr val="bg1"/>
                </a:solidFill>
                <a:latin typeface="Montserrat Medium" panose="00000600000000000000" pitchFamily="2" charset="-52"/>
                <a:sym typeface="Montserrat"/>
              </a:rPr>
              <a:t>13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ECEA3F3-44E1-A0D3-B93C-1C895E202203}"/>
              </a:ext>
            </a:extLst>
          </p:cNvPr>
          <p:cNvSpPr txBox="1"/>
          <p:nvPr/>
        </p:nvSpPr>
        <p:spPr>
          <a:xfrm>
            <a:off x="547851" y="997213"/>
            <a:ext cx="67792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PR-</a:t>
            </a:r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возможности </a:t>
            </a:r>
            <a:endParaRPr lang="ru-RU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75CF08B4-0B13-471A-BD97-1209CEF2247E}"/>
              </a:ext>
            </a:extLst>
          </p:cNvPr>
          <p:cNvSpPr txBox="1"/>
          <p:nvPr/>
        </p:nvSpPr>
        <p:spPr>
          <a:xfrm>
            <a:off x="547851" y="1828562"/>
            <a:ext cx="9262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Соцсети для нас – основной канал привлечения игроков, поэтому в их развитие вкладывается максимум сил.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 Наша команда готова регулярно рассказывать о вас в </a:t>
            </a:r>
            <a:r>
              <a:rPr lang="ru-RU" sz="1400" dirty="0" err="1">
                <a:solidFill>
                  <a:schemeClr val="bg1"/>
                </a:solidFill>
                <a:latin typeface="Montserrat Medium" panose="00000600000000000000" pitchFamily="2" charset="-52"/>
              </a:rPr>
              <a:t>соцсетях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 с помощью:</a:t>
            </a:r>
            <a:endParaRPr lang="ru-RU" sz="1400" dirty="0">
              <a:solidFill>
                <a:schemeClr val="bg1"/>
              </a:solidFill>
              <a:effectLst/>
              <a:latin typeface="Montserrat Medium" panose="00000600000000000000" pitchFamily="2" charset="-5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6232" y="2138462"/>
            <a:ext cx="4579536" cy="457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75CF08B4-0B13-471A-BD97-1209CEF2247E}"/>
              </a:ext>
            </a:extLst>
          </p:cNvPr>
          <p:cNvSpPr txBox="1"/>
          <p:nvPr/>
        </p:nvSpPr>
        <p:spPr>
          <a:xfrm>
            <a:off x="5427880" y="5130009"/>
            <a:ext cx="13362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Montserrat SemiBold" pitchFamily="2" charset="-52"/>
              </a:rPr>
              <a:t>Розыгрышей услуг бренда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5876" y="2128272"/>
            <a:ext cx="4589725" cy="458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75CF08B4-0B13-471A-BD97-1209CEF2247E}"/>
              </a:ext>
            </a:extLst>
          </p:cNvPr>
          <p:cNvSpPr txBox="1"/>
          <p:nvPr/>
        </p:nvSpPr>
        <p:spPr>
          <a:xfrm>
            <a:off x="1951829" y="4846403"/>
            <a:ext cx="16597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Montserrat SemiBold" pitchFamily="2" charset="-52"/>
              </a:rPr>
              <a:t>Активной ссылки </a:t>
            </a:r>
            <a:r>
              <a:rPr lang="ru-RU" sz="1200" dirty="0">
                <a:solidFill>
                  <a:schemeClr val="bg1"/>
                </a:solidFill>
                <a:latin typeface="Montserrat Medium" pitchFamily="2" charset="-52"/>
              </a:rPr>
              <a:t>(при наличии ЕРИДА</a:t>
            </a:r>
            <a:r>
              <a:rPr lang="ru-RU" sz="1200" dirty="0" smtClean="0">
                <a:solidFill>
                  <a:schemeClr val="bg1"/>
                </a:solidFill>
                <a:latin typeface="Montserrat Medium" pitchFamily="2" charset="-52"/>
              </a:rPr>
              <a:t>)</a:t>
            </a:r>
            <a:r>
              <a:rPr lang="ru-RU" sz="1200" dirty="0" smtClean="0">
                <a:solidFill>
                  <a:schemeClr val="bg1"/>
                </a:solidFill>
                <a:latin typeface="Montserrat SemiBold" pitchFamily="2" charset="-52"/>
              </a:rPr>
              <a:t> 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  <a:latin typeface="Montserrat SemiBold" pitchFamily="2" charset="-52"/>
              </a:rPr>
              <a:t>на </a:t>
            </a:r>
            <a:r>
              <a:rPr lang="ru-RU" sz="1200" dirty="0">
                <a:solidFill>
                  <a:schemeClr val="bg1"/>
                </a:solidFill>
                <a:latin typeface="Montserrat SemiBold" pitchFamily="2" charset="-52"/>
              </a:rPr>
              <a:t>ваш сайт 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Montserrat SemiBold" pitchFamily="2" charset="-52"/>
              </a:rPr>
              <a:t>в </a:t>
            </a:r>
            <a:r>
              <a:rPr lang="ru-RU" sz="1200" dirty="0" err="1">
                <a:solidFill>
                  <a:schemeClr val="bg1"/>
                </a:solidFill>
                <a:latin typeface="Montserrat SemiBold" pitchFamily="2" charset="-52"/>
              </a:rPr>
              <a:t>послеигровом</a:t>
            </a:r>
            <a:r>
              <a:rPr lang="ru-RU" sz="1200" dirty="0">
                <a:solidFill>
                  <a:schemeClr val="bg1"/>
                </a:solidFill>
                <a:latin typeface="Montserrat SemiBold" pitchFamily="2" charset="-52"/>
              </a:rPr>
              <a:t> посте</a:t>
            </a:r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97450" y="2128272"/>
            <a:ext cx="4589725" cy="458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75CF08B4-0B13-471A-BD97-1209CEF2247E}"/>
              </a:ext>
            </a:extLst>
          </p:cNvPr>
          <p:cNvSpPr txBox="1"/>
          <p:nvPr/>
        </p:nvSpPr>
        <p:spPr>
          <a:xfrm>
            <a:off x="8368531" y="4846403"/>
            <a:ext cx="20519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Montserrat SemiBold" pitchFamily="2" charset="-52"/>
              </a:rPr>
              <a:t>Публикаций фотографий игроков 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Montserrat SemiBold" pitchFamily="2" charset="-52"/>
              </a:rPr>
              <a:t>с продуктами бренда, которые игроки будут получать в качестве призов</a:t>
            </a:r>
          </a:p>
        </p:txBody>
      </p:sp>
    </p:spTree>
    <p:extLst>
      <p:ext uri="{BB962C8B-B14F-4D97-AF65-F5344CB8AC3E}">
        <p14:creationId xmlns:p14="http://schemas.microsoft.com/office/powerpoint/2010/main" val="387024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1E233B4-7EC1-D05E-4FAC-9C0B4C30E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2F4AB05-EEFD-3E53-ED14-7476E467F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07509" y="1"/>
            <a:ext cx="123995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C47A2C52-7B22-0CE9-2D29-1AFB5A42F0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5CAF4630-9473-E185-A5ED-6C7D1FAF226D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5099648-AADD-3388-DB9D-388F47C33DA0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 smtClean="0">
                <a:solidFill>
                  <a:schemeClr val="bg1"/>
                </a:solidFill>
                <a:latin typeface="Montserrat Medium" panose="00000600000000000000" pitchFamily="2" charset="-52"/>
                <a:sym typeface="Montserrat"/>
              </a:rPr>
              <a:t>14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8" name="Google Shape;56;p13">
            <a:extLst>
              <a:ext uri="{FF2B5EF4-FFF2-40B4-BE49-F238E27FC236}">
                <a16:creationId xmlns="" xmlns:a16="http://schemas.microsoft.com/office/drawing/2014/main" id="{9316DD2F-75C5-476D-A7BE-1E6F38146172}"/>
              </a:ext>
            </a:extLst>
          </p:cNvPr>
          <p:cNvSpPr txBox="1"/>
          <p:nvPr/>
        </p:nvSpPr>
        <p:spPr>
          <a:xfrm>
            <a:off x="1202629" y="4910980"/>
            <a:ext cx="4968048" cy="15593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spcAft>
                <a:spcPts val="1000"/>
              </a:spcAft>
            </a:pPr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+7 (</a:t>
            </a:r>
            <a:r>
              <a:rPr lang="en-US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800</a:t>
            </a:r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) </a:t>
            </a:r>
            <a:r>
              <a:rPr lang="en-US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700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-</a:t>
            </a:r>
            <a:r>
              <a:rPr lang="en-US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87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-</a:t>
            </a:r>
            <a:r>
              <a:rPr lang="en-US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43</a:t>
            </a:r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pPr lvl="0">
              <a:spcAft>
                <a:spcPts val="1000"/>
              </a:spcAft>
            </a:pPr>
            <a:r>
              <a:rPr lang="en-US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rudagames.com</a:t>
            </a:r>
            <a:endParaRPr lang="ru-RU" sz="1400" dirty="0">
              <a:solidFill>
                <a:schemeClr val="bg1"/>
              </a:solidFill>
              <a:effectLst/>
              <a:latin typeface="Montserrat Medium" panose="00000600000000000000" pitchFamily="2" charset="-52"/>
            </a:endParaRPr>
          </a:p>
          <a:p>
            <a:pPr lvl="0">
              <a:spcAft>
                <a:spcPts val="1000"/>
              </a:spcAft>
            </a:pPr>
            <a:r>
              <a:rPr lang="en-US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vk.com/mzgb_ekb</a:t>
            </a:r>
            <a:endParaRPr lang="ru-RU" sz="1400" dirty="0">
              <a:solidFill>
                <a:schemeClr val="bg1"/>
              </a:solidFill>
              <a:effectLst/>
              <a:latin typeface="Montserrat Medium" panose="00000600000000000000" pitchFamily="2" charset="-52"/>
            </a:endParaRPr>
          </a:p>
          <a:p>
            <a:pPr lvl="0">
              <a:spcAft>
                <a:spcPts val="1000"/>
              </a:spcAft>
            </a:pPr>
            <a:r>
              <a:rPr lang="en-US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corp.rudagames.com</a:t>
            </a:r>
            <a:endParaRPr sz="14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B9D7B5A5-568A-4D55-A9DB-3FE6FA3ED3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67" y="4950308"/>
            <a:ext cx="235670" cy="23567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3C2DF692-D6B1-4232-A067-4422A085EFC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25" y="5654040"/>
            <a:ext cx="275205" cy="27520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27CBFA38-DC96-49AC-894C-6B228F73556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67" y="5312570"/>
            <a:ext cx="235670" cy="23567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968C08DD-BD32-4E2E-984F-A5479DA55F7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67" y="6037095"/>
            <a:ext cx="235670" cy="23567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D3E8BF83-F2A0-4C7B-9C6E-7CFCACC291B9}"/>
              </a:ext>
            </a:extLst>
          </p:cNvPr>
          <p:cNvSpPr txBox="1"/>
          <p:nvPr/>
        </p:nvSpPr>
        <p:spPr>
          <a:xfrm>
            <a:off x="659938" y="4203886"/>
            <a:ext cx="641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Контакты: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ECEA3F3-44E1-A0D3-B93C-1C895E202203}"/>
              </a:ext>
            </a:extLst>
          </p:cNvPr>
          <p:cNvSpPr txBox="1"/>
          <p:nvPr/>
        </p:nvSpPr>
        <p:spPr>
          <a:xfrm>
            <a:off x="547851" y="1020222"/>
            <a:ext cx="67792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Давайте обсудим детали</a:t>
            </a:r>
            <a:endParaRPr lang="ru-RU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2F62A06E-5B90-43D6-B5B9-7C2BA2A2E27C}"/>
              </a:ext>
            </a:extLst>
          </p:cNvPr>
          <p:cNvSpPr txBox="1"/>
          <p:nvPr/>
        </p:nvSpPr>
        <p:spPr>
          <a:xfrm>
            <a:off x="547851" y="2039752"/>
            <a:ext cx="41692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Мы предлагаем бартер: вы помогаете нам расширить призовую линейку продуктами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 – </a:t>
            </a:r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мы </a:t>
            </a:r>
            <a:r>
              <a:rPr lang="ru-RU" sz="1400" dirty="0" err="1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даем</a:t>
            </a:r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 аудиторию и продвижение. </a:t>
            </a:r>
          </a:p>
        </p:txBody>
      </p:sp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27072">
            <a:off x="7865952" y="3430745"/>
            <a:ext cx="4303777" cy="34430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374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AC8205E5-CA9E-2920-15B6-0364E610A8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B93E2A06-76F4-BFFD-49E4-5C23027F06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1C0D4923-5086-A666-9219-E41CFBB63694}"/>
              </a:ext>
            </a:extLst>
          </p:cNvPr>
          <p:cNvSpPr txBox="1"/>
          <p:nvPr/>
        </p:nvSpPr>
        <p:spPr>
          <a:xfrm>
            <a:off x="695335" y="1532067"/>
            <a:ext cx="7186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Российский разработчик и издатель</a:t>
            </a:r>
          </a:p>
          <a:p>
            <a:r>
              <a:rPr lang="ru-RU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интеллектуально-развлекательных игр</a:t>
            </a:r>
            <a:endParaRPr lang="ru-RU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4B1501A-6DCE-531E-4EAE-D570E7F3BF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49" y="679622"/>
            <a:ext cx="3962415" cy="76972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01E3054-F3D2-5971-2F2E-FDB993793E24}"/>
              </a:ext>
            </a:extLst>
          </p:cNvPr>
          <p:cNvSpPr txBox="1"/>
          <p:nvPr/>
        </p:nvSpPr>
        <p:spPr>
          <a:xfrm>
            <a:off x="695335" y="3317760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Миссия компании</a:t>
            </a:r>
            <a:endParaRPr lang="ru-RU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FC4B20AB-7F1D-F3AA-055D-C9A51BD644A7}"/>
              </a:ext>
            </a:extLst>
          </p:cNvPr>
          <p:cNvSpPr txBox="1"/>
          <p:nvPr/>
        </p:nvSpPr>
        <p:spPr>
          <a:xfrm>
            <a:off x="695335" y="4011488"/>
            <a:ext cx="593790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Мы обогащаем людей: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эмоциями,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знаниями,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новыми знакомствами.</a:t>
            </a:r>
            <a:endParaRPr lang="ru-RU" sz="2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93B1D90C-3C99-E862-F997-513B5EC8CE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585" y="729050"/>
            <a:ext cx="6467367" cy="64673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7207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17FCD523-32B1-2A32-FF9C-8FC8DF0DE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F4963D26-5E74-1068-A399-FA018DC195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04C6BB87-BDB4-3AC4-0CF6-A22940EED3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42" y="1449585"/>
            <a:ext cx="10862914" cy="438121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BDD0FF3-BDE3-9017-CE58-CF668B1DED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639128D4-E072-1E62-E207-DD1DCAD2BF44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B858655-7334-FFBD-FB60-6482BAB4FB98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>
                <a:solidFill>
                  <a:schemeClr val="bg1"/>
                </a:solidFill>
                <a:latin typeface="Montserrat Medium" panose="00000600000000000000" pitchFamily="2" charset="-52"/>
                <a:sym typeface="Montserrat"/>
              </a:rPr>
              <a:t>2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01E3054-F3D2-5971-2F2E-FDB993793E24}"/>
              </a:ext>
            </a:extLst>
          </p:cNvPr>
          <p:cNvSpPr txBox="1"/>
          <p:nvPr/>
        </p:nvSpPr>
        <p:spPr>
          <a:xfrm>
            <a:off x="809634" y="1584210"/>
            <a:ext cx="168591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168</a:t>
            </a:r>
            <a:endParaRPr lang="ru-RU" sz="44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401E3054-F3D2-5971-2F2E-FDB993793E24}"/>
              </a:ext>
            </a:extLst>
          </p:cNvPr>
          <p:cNvSpPr txBox="1"/>
          <p:nvPr/>
        </p:nvSpPr>
        <p:spPr>
          <a:xfrm>
            <a:off x="10467984" y="1584210"/>
            <a:ext cx="84295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11</a:t>
            </a:r>
            <a:endParaRPr lang="ru-RU" sz="44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FC4B20AB-7F1D-F3AA-055D-C9A51BD644A7}"/>
              </a:ext>
            </a:extLst>
          </p:cNvPr>
          <p:cNvSpPr txBox="1"/>
          <p:nvPr/>
        </p:nvSpPr>
        <p:spPr>
          <a:xfrm>
            <a:off x="10417290" y="2197560"/>
            <a:ext cx="12287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</a:rPr>
              <a:t>С</a:t>
            </a:r>
            <a:r>
              <a:rPr lang="ru-RU" sz="16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тран</a:t>
            </a:r>
            <a:endParaRPr lang="ru-RU" sz="16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FC4B20AB-7F1D-F3AA-055D-C9A51BD644A7}"/>
              </a:ext>
            </a:extLst>
          </p:cNvPr>
          <p:cNvSpPr txBox="1"/>
          <p:nvPr/>
        </p:nvSpPr>
        <p:spPr>
          <a:xfrm>
            <a:off x="809634" y="2197560"/>
            <a:ext cx="12287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</a:rPr>
              <a:t>Городов</a:t>
            </a:r>
          </a:p>
        </p:txBody>
      </p:sp>
    </p:spTree>
    <p:extLst>
      <p:ext uri="{BB962C8B-B14F-4D97-AF65-F5344CB8AC3E}">
        <p14:creationId xmlns:p14="http://schemas.microsoft.com/office/powerpoint/2010/main" val="292897745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6950BFC3-D8DA-4A85-94F7-54DA5524770B}">
      <p188:commentRel xmlns="" xmlns:p188="http://schemas.microsoft.com/office/powerpoint/2018/8/main" r:id="rId5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6E976409-F8AD-F31A-F85F-4E92DA02E9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807F2F0-41A1-8FD5-A243-EA82E92E57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351B88F2-AC01-5401-7602-AEB4A9A479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64F6B95F-1B80-EBE3-7143-9354030C4751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84970D8-F214-E09A-E180-5AB7C6C57BA3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>
                <a:solidFill>
                  <a:schemeClr val="bg1"/>
                </a:solidFill>
                <a:latin typeface="Montserrat Medium" panose="00000600000000000000" pitchFamily="2" charset="-52"/>
                <a:sym typeface="Montserrat"/>
              </a:rPr>
              <a:t>3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A3C7EF91-5175-3599-A73F-6BF1E1DF960C}"/>
              </a:ext>
            </a:extLst>
          </p:cNvPr>
          <p:cNvSpPr/>
          <p:nvPr/>
        </p:nvSpPr>
        <p:spPr>
          <a:xfrm>
            <a:off x="3666253" y="1078345"/>
            <a:ext cx="4778478" cy="4778478"/>
          </a:xfrm>
          <a:prstGeom prst="ellipse">
            <a:avLst/>
          </a:prstGeom>
          <a:noFill/>
          <a:ln w="889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="" xmlns:a16="http://schemas.microsoft.com/office/drawing/2014/main" id="{58A57E78-409D-3586-8357-C186377EEC36}"/>
              </a:ext>
            </a:extLst>
          </p:cNvPr>
          <p:cNvSpPr/>
          <p:nvPr/>
        </p:nvSpPr>
        <p:spPr>
          <a:xfrm>
            <a:off x="4378960" y="1384300"/>
            <a:ext cx="426720" cy="426720"/>
          </a:xfrm>
          <a:prstGeom prst="ellipse">
            <a:avLst/>
          </a:prstGeom>
          <a:solidFill>
            <a:srgbClr val="5B27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74FCA16-5592-BD9A-6103-F8278A06330D}"/>
              </a:ext>
            </a:extLst>
          </p:cNvPr>
          <p:cNvSpPr txBox="1"/>
          <p:nvPr/>
        </p:nvSpPr>
        <p:spPr>
          <a:xfrm>
            <a:off x="4066359" y="2884919"/>
            <a:ext cx="397826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Преимущества</a:t>
            </a:r>
          </a:p>
          <a:p>
            <a:pPr algn="ctr"/>
            <a:r>
              <a:rPr lang="ru-RU" sz="3600" dirty="0" err="1">
                <a:solidFill>
                  <a:schemeClr val="bg1"/>
                </a:solidFill>
                <a:latin typeface="Montserrat Medium" panose="00000600000000000000" pitchFamily="2" charset="-52"/>
              </a:rPr>
              <a:t>партнера</a:t>
            </a:r>
            <a:endParaRPr lang="ru-RU" sz="36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10" name="Овал 9">
            <a:extLst>
              <a:ext uri="{FF2B5EF4-FFF2-40B4-BE49-F238E27FC236}">
                <a16:creationId xmlns="" xmlns:a16="http://schemas.microsoft.com/office/drawing/2014/main" id="{DB3FFB0F-A58D-F9D3-6739-038BBF2AC82A}"/>
              </a:ext>
            </a:extLst>
          </p:cNvPr>
          <p:cNvSpPr/>
          <p:nvPr/>
        </p:nvSpPr>
        <p:spPr>
          <a:xfrm>
            <a:off x="7294880" y="1386840"/>
            <a:ext cx="426720" cy="426720"/>
          </a:xfrm>
          <a:prstGeom prst="ellipse">
            <a:avLst/>
          </a:prstGeom>
          <a:solidFill>
            <a:srgbClr val="4D1DA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="" xmlns:a16="http://schemas.microsoft.com/office/drawing/2014/main" id="{3FD78357-FCBB-39CB-1817-A61775E29F12}"/>
              </a:ext>
            </a:extLst>
          </p:cNvPr>
          <p:cNvSpPr/>
          <p:nvPr/>
        </p:nvSpPr>
        <p:spPr>
          <a:xfrm>
            <a:off x="3691623" y="4330955"/>
            <a:ext cx="426720" cy="426720"/>
          </a:xfrm>
          <a:prstGeom prst="ellipse">
            <a:avLst/>
          </a:prstGeom>
          <a:solidFill>
            <a:srgbClr val="6717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="" xmlns:a16="http://schemas.microsoft.com/office/drawing/2014/main" id="{7B4940D0-FC95-B8C1-DC18-DF26630DBF25}"/>
              </a:ext>
            </a:extLst>
          </p:cNvPr>
          <p:cNvSpPr/>
          <p:nvPr/>
        </p:nvSpPr>
        <p:spPr>
          <a:xfrm>
            <a:off x="7985435" y="4330955"/>
            <a:ext cx="426720" cy="426720"/>
          </a:xfrm>
          <a:prstGeom prst="ellipse">
            <a:avLst/>
          </a:prstGeom>
          <a:solidFill>
            <a:srgbClr val="531FB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="" xmlns:a16="http://schemas.microsoft.com/office/drawing/2014/main" id="{22F2F7F6-1FDE-CA8A-4E15-D59F8BB7BD63}"/>
              </a:ext>
            </a:extLst>
          </p:cNvPr>
          <p:cNvSpPr/>
          <p:nvPr/>
        </p:nvSpPr>
        <p:spPr>
          <a:xfrm>
            <a:off x="5858649" y="5643463"/>
            <a:ext cx="426720" cy="426720"/>
          </a:xfrm>
          <a:prstGeom prst="ellipse">
            <a:avLst/>
          </a:prstGeom>
          <a:solidFill>
            <a:srgbClr val="5B27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="" xmlns:a16="http://schemas.microsoft.com/office/drawing/2014/main" id="{0526342E-C0AA-E2C6-0BF3-8F9316505213}"/>
              </a:ext>
            </a:extLst>
          </p:cNvPr>
          <p:cNvSpPr/>
          <p:nvPr/>
        </p:nvSpPr>
        <p:spPr>
          <a:xfrm>
            <a:off x="4432932" y="1442720"/>
            <a:ext cx="319528" cy="303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="" xmlns:a16="http://schemas.microsoft.com/office/drawing/2014/main" id="{595E1617-76E5-4716-B223-CA7B3CA8C91A}"/>
              </a:ext>
            </a:extLst>
          </p:cNvPr>
          <p:cNvSpPr/>
          <p:nvPr/>
        </p:nvSpPr>
        <p:spPr>
          <a:xfrm>
            <a:off x="7348476" y="1442720"/>
            <a:ext cx="319528" cy="303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extLst>
              <a:ext uri="{FF2B5EF4-FFF2-40B4-BE49-F238E27FC236}">
                <a16:creationId xmlns="" xmlns:a16="http://schemas.microsoft.com/office/drawing/2014/main" id="{B5790BF7-0A16-7360-A613-0236786998FA}"/>
              </a:ext>
            </a:extLst>
          </p:cNvPr>
          <p:cNvSpPr/>
          <p:nvPr/>
        </p:nvSpPr>
        <p:spPr>
          <a:xfrm>
            <a:off x="3746831" y="4392744"/>
            <a:ext cx="319528" cy="303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extLst>
              <a:ext uri="{FF2B5EF4-FFF2-40B4-BE49-F238E27FC236}">
                <a16:creationId xmlns="" xmlns:a16="http://schemas.microsoft.com/office/drawing/2014/main" id="{3AFBEF99-E78E-DFC0-8F3A-8C6A0DA85218}"/>
              </a:ext>
            </a:extLst>
          </p:cNvPr>
          <p:cNvSpPr/>
          <p:nvPr/>
        </p:nvSpPr>
        <p:spPr>
          <a:xfrm>
            <a:off x="8039031" y="4392744"/>
            <a:ext cx="319528" cy="303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extLst>
              <a:ext uri="{FF2B5EF4-FFF2-40B4-BE49-F238E27FC236}">
                <a16:creationId xmlns="" xmlns:a16="http://schemas.microsoft.com/office/drawing/2014/main" id="{AD76DF4F-BD11-C797-5A40-717AD399A880}"/>
              </a:ext>
            </a:extLst>
          </p:cNvPr>
          <p:cNvSpPr/>
          <p:nvPr/>
        </p:nvSpPr>
        <p:spPr>
          <a:xfrm>
            <a:off x="5912245" y="5705252"/>
            <a:ext cx="319528" cy="303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F58BE4CA-4480-B7DF-188E-931A94A79E3D}"/>
              </a:ext>
            </a:extLst>
          </p:cNvPr>
          <p:cNvSpPr txBox="1"/>
          <p:nvPr/>
        </p:nvSpPr>
        <p:spPr>
          <a:xfrm>
            <a:off x="952321" y="977875"/>
            <a:ext cx="40925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Повышение узнаваемости вашего бренда</a:t>
            </a:r>
          </a:p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На 1 игру в среднем приходит</a:t>
            </a:r>
          </a:p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30 команд по 6 человек</a:t>
            </a:r>
          </a:p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(180 человек за мероприятие),</a:t>
            </a:r>
          </a:p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а игры проходят регулярно</a:t>
            </a:r>
          </a:p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2–4 раза в неделю.</a:t>
            </a: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="" xmlns:a16="http://schemas.microsoft.com/office/drawing/2014/main" id="{E94C83B6-0257-9E07-CE61-EF728BBE72D1}"/>
              </a:ext>
            </a:extLst>
          </p:cNvPr>
          <p:cNvCxnSpPr/>
          <p:nvPr/>
        </p:nvCxnSpPr>
        <p:spPr>
          <a:xfrm>
            <a:off x="3106994" y="1442720"/>
            <a:ext cx="84557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="" xmlns:a16="http://schemas.microsoft.com/office/drawing/2014/main" id="{708B0DD9-8790-E684-9A44-B04E023D7065}"/>
              </a:ext>
            </a:extLst>
          </p:cNvPr>
          <p:cNvCxnSpPr/>
          <p:nvPr/>
        </p:nvCxnSpPr>
        <p:spPr>
          <a:xfrm>
            <a:off x="3952568" y="1442720"/>
            <a:ext cx="596572" cy="1397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8128AD80-8D17-9CE4-A50F-1CB81223811B}"/>
              </a:ext>
            </a:extLst>
          </p:cNvPr>
          <p:cNvSpPr txBox="1"/>
          <p:nvPr/>
        </p:nvSpPr>
        <p:spPr>
          <a:xfrm>
            <a:off x="7199516" y="1073477"/>
            <a:ext cx="43369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Продвижение на площадках популярного</a:t>
            </a:r>
          </a:p>
          <a:p>
            <a:pPr algn="r"/>
            <a:r>
              <a:rPr lang="ru-RU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издателя квизов</a:t>
            </a:r>
          </a:p>
          <a:p>
            <a:pPr algn="r"/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Ваш бренд ассоциируется</a:t>
            </a:r>
          </a:p>
          <a:p>
            <a:pPr algn="r"/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с </a:t>
            </a:r>
            <a:r>
              <a:rPr lang="ru-RU" sz="1200" dirty="0" err="1">
                <a:solidFill>
                  <a:schemeClr val="bg1"/>
                </a:solidFill>
                <a:latin typeface="Montserrat" panose="00000500000000000000" pitchFamily="2" charset="-52"/>
              </a:rPr>
              <a:t>Ruda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 Games – одной из крупнейших</a:t>
            </a:r>
          </a:p>
          <a:p>
            <a:pPr algn="r"/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франшиз интеллектуальных игр.</a:t>
            </a:r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="" xmlns:a16="http://schemas.microsoft.com/office/drawing/2014/main" id="{8B90C32B-F6D7-AB74-5528-C497A2311E00}"/>
              </a:ext>
            </a:extLst>
          </p:cNvPr>
          <p:cNvCxnSpPr>
            <a:cxnSpLocks/>
          </p:cNvCxnSpPr>
          <p:nvPr/>
        </p:nvCxnSpPr>
        <p:spPr>
          <a:xfrm>
            <a:off x="8198795" y="4522390"/>
            <a:ext cx="161233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5DD15D9C-F96E-70CD-7C2B-A9B6EEB76667}"/>
              </a:ext>
            </a:extLst>
          </p:cNvPr>
          <p:cNvSpPr txBox="1"/>
          <p:nvPr/>
        </p:nvSpPr>
        <p:spPr>
          <a:xfrm>
            <a:off x="952321" y="4310466"/>
            <a:ext cx="3166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Экономия на маркетинге</a:t>
            </a:r>
          </a:p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Интеграция в соцсети </a:t>
            </a:r>
            <a:r>
              <a:rPr lang="ru-RU" sz="1200" dirty="0" err="1">
                <a:solidFill>
                  <a:schemeClr val="bg1"/>
                </a:solidFill>
                <a:latin typeface="Montserrat" panose="00000500000000000000" pitchFamily="2" charset="-52"/>
              </a:rPr>
              <a:t>Ruda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 Games.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9E9C16FC-5319-945D-04B8-39139618CAD0}"/>
              </a:ext>
            </a:extLst>
          </p:cNvPr>
          <p:cNvSpPr txBox="1"/>
          <p:nvPr/>
        </p:nvSpPr>
        <p:spPr>
          <a:xfrm>
            <a:off x="7368102" y="5779655"/>
            <a:ext cx="41159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Укреплени</a:t>
            </a:r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е</a:t>
            </a:r>
            <a:r>
              <a:rPr lang="ru-RU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 лояльности</a:t>
            </a:r>
          </a:p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Ваш бренд становится частью ярких</a:t>
            </a:r>
          </a:p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эмоций участников.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45534CED-7040-6B9E-9FA0-19EFFA2BA8AD}"/>
              </a:ext>
            </a:extLst>
          </p:cNvPr>
          <p:cNvSpPr txBox="1"/>
          <p:nvPr/>
        </p:nvSpPr>
        <p:spPr>
          <a:xfrm>
            <a:off x="7978859" y="4036483"/>
            <a:ext cx="35052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Привлечение новой аудитории</a:t>
            </a:r>
          </a:p>
          <a:p>
            <a:pPr algn="r"/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 На игры приходят только </a:t>
            </a:r>
            <a:r>
              <a:rPr lang="ru-RU" sz="1200" dirty="0" err="1">
                <a:solidFill>
                  <a:schemeClr val="bg1"/>
                </a:solidFill>
                <a:latin typeface="Montserrat" panose="00000500000000000000" pitchFamily="2" charset="-52"/>
              </a:rPr>
              <a:t>платежеспособные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 клиенты.</a:t>
            </a:r>
          </a:p>
        </p:txBody>
      </p:sp>
      <p:cxnSp>
        <p:nvCxnSpPr>
          <p:cNvPr id="39" name="Прямая соединительная линия 38">
            <a:extLst>
              <a:ext uri="{FF2B5EF4-FFF2-40B4-BE49-F238E27FC236}">
                <a16:creationId xmlns="" xmlns:a16="http://schemas.microsoft.com/office/drawing/2014/main" id="{7E9511E3-DA1F-A0FD-6668-C59D94E5C545}"/>
              </a:ext>
            </a:extLst>
          </p:cNvPr>
          <p:cNvCxnSpPr>
            <a:cxnSpLocks/>
          </p:cNvCxnSpPr>
          <p:nvPr/>
        </p:nvCxnSpPr>
        <p:spPr>
          <a:xfrm>
            <a:off x="2860084" y="4544314"/>
            <a:ext cx="104489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>
            <a:extLst>
              <a:ext uri="{FF2B5EF4-FFF2-40B4-BE49-F238E27FC236}">
                <a16:creationId xmlns="" xmlns:a16="http://schemas.microsoft.com/office/drawing/2014/main" id="{70DC5939-CBB9-ED06-2AD6-66C867F8B9F4}"/>
              </a:ext>
            </a:extLst>
          </p:cNvPr>
          <p:cNvCxnSpPr>
            <a:cxnSpLocks/>
          </p:cNvCxnSpPr>
          <p:nvPr/>
        </p:nvCxnSpPr>
        <p:spPr>
          <a:xfrm>
            <a:off x="6095999" y="5856823"/>
            <a:ext cx="564184" cy="32405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="" xmlns:a16="http://schemas.microsoft.com/office/drawing/2014/main" id="{25239324-7B7B-66DF-BE82-8E3DF325A0F7}"/>
              </a:ext>
            </a:extLst>
          </p:cNvPr>
          <p:cNvCxnSpPr>
            <a:cxnSpLocks/>
          </p:cNvCxnSpPr>
          <p:nvPr/>
        </p:nvCxnSpPr>
        <p:spPr>
          <a:xfrm>
            <a:off x="6657830" y="6183712"/>
            <a:ext cx="6370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160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1E233B4-7EC1-D05E-4FAC-9C0B4C30E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2F4AB05-EEFD-3E53-ED14-7476E467F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C47A2C52-7B22-0CE9-2D29-1AFB5A42F0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5CAF4630-9473-E185-A5ED-6C7D1FAF226D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5099648-AADD-3388-DB9D-388F47C33DA0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>
                <a:solidFill>
                  <a:schemeClr val="bg1"/>
                </a:solidFill>
                <a:latin typeface="Montserrat Medium" panose="00000600000000000000" pitchFamily="2" charset="-52"/>
                <a:sym typeface="Montserrat"/>
              </a:rPr>
              <a:t>4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ECEA3F3-44E1-A0D3-B93C-1C895E202203}"/>
              </a:ext>
            </a:extLst>
          </p:cNvPr>
          <p:cNvSpPr txBox="1"/>
          <p:nvPr/>
        </p:nvSpPr>
        <p:spPr>
          <a:xfrm>
            <a:off x="547851" y="997213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Наши продукты</a:t>
            </a:r>
            <a:endParaRPr lang="ru-RU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0BF5D044-4245-F165-4745-6CE84C37A8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262" y="1397726"/>
            <a:ext cx="12214541" cy="488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77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4A67C8FC-5598-1AD0-0BD0-FF2CCEB89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FE22FD81-1637-686F-D580-85AB3C20AD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41564" y="569590"/>
            <a:ext cx="10030303" cy="5877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CADDF80-C38D-607B-75E7-93D7145288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B604962D-2B34-3E19-8D6E-104D50C0057B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6F308A3-74D1-BDD3-A393-E8C8AEB25F7B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 smtClean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5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7A76DBB-7483-9D5D-F87E-7F83B17756D5}"/>
              </a:ext>
            </a:extLst>
          </p:cNvPr>
          <p:cNvSpPr txBox="1"/>
          <p:nvPr/>
        </p:nvSpPr>
        <p:spPr>
          <a:xfrm>
            <a:off x="547850" y="1575876"/>
            <a:ext cx="764612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Культовая командная игра с вопросами на логику и эрудицию.</a:t>
            </a: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Вечер драйва, споров и интересных фактов.</a:t>
            </a: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Вопросы обо всем на свете: от фильмов с Брэдом Питтом</a:t>
            </a: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до школьных знаний по географии.</a:t>
            </a: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Игра никого не оставит равнодушным – проверено годами!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2B60928B-CEFF-3949-FC61-42850AC1C733}"/>
              </a:ext>
            </a:extLst>
          </p:cNvPr>
          <p:cNvSpPr txBox="1"/>
          <p:nvPr/>
        </p:nvSpPr>
        <p:spPr>
          <a:xfrm>
            <a:off x="547850" y="4177732"/>
            <a:ext cx="19896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Как проходит</a:t>
            </a:r>
          </a:p>
          <a:p>
            <a:r>
              <a:rPr lang="ru-RU" dirty="0" err="1">
                <a:solidFill>
                  <a:schemeClr val="bg1"/>
                </a:solidFill>
                <a:latin typeface="Montserrat Black" panose="00000A00000000000000" pitchFamily="2" charset="-52"/>
              </a:rPr>
              <a:t>Мозгобойня</a:t>
            </a:r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?</a:t>
            </a:r>
          </a:p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2B70C161-C01F-0C66-3AAF-4A020F886E1D}"/>
              </a:ext>
            </a:extLst>
          </p:cNvPr>
          <p:cNvSpPr txBox="1"/>
          <p:nvPr/>
        </p:nvSpPr>
        <p:spPr>
          <a:xfrm>
            <a:off x="547851" y="865780"/>
            <a:ext cx="6624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Что такое </a:t>
            </a:r>
            <a:r>
              <a:rPr lang="ru-RU" sz="3600" dirty="0" err="1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Мозгобойня</a:t>
            </a:r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?</a:t>
            </a:r>
            <a:endParaRPr lang="ru-RU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pic>
        <p:nvPicPr>
          <p:cNvPr id="1029" name="Picture 5" descr="C:\Users\Регина\Desktop\ПРЕЗЕНТАЦИЯ\Слой 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374257"/>
            <a:ext cx="12192730" cy="1468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="" xmlns:a16="http://schemas.microsoft.com/office/drawing/2014/main" id="{8DE29D01-B1B6-4387-88A5-8DC8EA5C4E60}"/>
              </a:ext>
            </a:extLst>
          </p:cNvPr>
          <p:cNvSpPr/>
          <p:nvPr/>
        </p:nvSpPr>
        <p:spPr>
          <a:xfrm>
            <a:off x="2683824" y="3674988"/>
            <a:ext cx="4168239" cy="2386427"/>
          </a:xfrm>
          <a:prstGeom prst="roundRect">
            <a:avLst/>
          </a:prstGeom>
          <a:ln>
            <a:noFill/>
          </a:ln>
          <a:effectLst>
            <a:glow rad="228600">
              <a:srgbClr val="C1AAF0">
                <a:alpha val="40000"/>
              </a:srgb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5E08920-3A02-4067-8B5B-DCF58B01B0CE}"/>
              </a:ext>
            </a:extLst>
          </p:cNvPr>
          <p:cNvSpPr txBox="1"/>
          <p:nvPr/>
        </p:nvSpPr>
        <p:spPr>
          <a:xfrm>
            <a:off x="589106" y="5030957"/>
            <a:ext cx="17859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  <a:latin typeface="Montserrat Medium" panose="00000600000000000000" pitchFamily="2" charset="-52"/>
              </a:rPr>
              <a:t>Н</a:t>
            </a:r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ажмите на картинку, </a:t>
            </a:r>
          </a:p>
          <a:p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чтобы воспроизвести </a:t>
            </a:r>
          </a:p>
          <a:p>
            <a:r>
              <a:rPr lang="ru-RU" sz="1000" dirty="0">
                <a:solidFill>
                  <a:schemeClr val="bg1"/>
                </a:solidFill>
                <a:latin typeface="Montserrat Medium" panose="00000600000000000000" pitchFamily="2" charset="-52"/>
              </a:rPr>
              <a:t>в</a:t>
            </a:r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идео.</a:t>
            </a:r>
          </a:p>
        </p:txBody>
      </p:sp>
      <p:pic>
        <p:nvPicPr>
          <p:cNvPr id="1030" name="Picture 6" descr="C:\Users\Регина\Desktop\ПРЕЗЕНТАЦИЯ\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731557" y="214702"/>
            <a:ext cx="1922280" cy="267059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Регина\Desktop\ПРЕЗЕНТАЦИЯ\Слой 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0209" y="910654"/>
            <a:ext cx="1232319" cy="1060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Регина\Desktop\ПРЕЗЕНТАЦИЯ\Цветовой тон_Насыщенность 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435" y="1440668"/>
            <a:ext cx="1043227" cy="157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C:\Users\Регина\Desktop\ПРЕЗЕНТАЦИЯ\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919712" y="3218563"/>
            <a:ext cx="3273019" cy="355626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Регина\Desktop\ПРЕЗЕНТАЦИЯ\a-photograph-of-a-fair-skinned-young-man_9nPLoqZdS-no-bg-preview (carve.photos)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955" y="-369903"/>
            <a:ext cx="5400136" cy="7200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Регина\Desktop\Ruda Games\ПРЕЗЕНТАЦИЯ\Скрины\МЗГБ.png">
            <a:hlinkClick r:id="rId10"/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96" t="49988" r="42581" b="8027"/>
          <a:stretch/>
        </p:blipFill>
        <p:spPr bwMode="auto">
          <a:xfrm>
            <a:off x="2537497" y="3429000"/>
            <a:ext cx="4464436" cy="2878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322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FE7778CA-0523-7A5D-70DC-44BA15C935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95725031-4B14-E290-0598-0956A73AFD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883A3E79-04AE-C72B-37FE-88310F243A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254" y="-239217"/>
            <a:ext cx="6330025" cy="652276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3E86EB77-4700-0BC0-0B15-80D8E6C21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026" y="1958644"/>
            <a:ext cx="8532450" cy="523463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E9D08BE9-11DA-87EF-20C1-3FE9D727AC1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8D59CA9E-E3E3-30EB-E9FA-C8721911EB48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34D38A8-5749-DF96-D847-2C420C201E02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 smtClean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6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0542BDB-6B5C-22E9-51A3-B623001EFCA7}"/>
              </a:ext>
            </a:extLst>
          </p:cNvPr>
          <p:cNvSpPr txBox="1"/>
          <p:nvPr/>
        </p:nvSpPr>
        <p:spPr>
          <a:xfrm>
            <a:off x="547851" y="1643544"/>
            <a:ext cx="5784123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Международная музыкальная игра-караоке. </a:t>
            </a: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Только любимые песни, знакомые клипы </a:t>
            </a: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и безудержное желание петь!</a:t>
            </a: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Главная особенность игры в том, что в ней нет текстовых вопросов на логику и эрудицию.</a:t>
            </a: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Это не просто </a:t>
            </a:r>
            <a:r>
              <a:rPr lang="ru-RU" sz="1400" dirty="0" err="1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квиз</a:t>
            </a:r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, а зажигательная </a:t>
            </a:r>
            <a:r>
              <a:rPr lang="ru-RU" sz="1400" dirty="0" err="1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ТУЦовка</a:t>
            </a:r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, где каждый игрок получает: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д</a:t>
            </a:r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есятки зажигательных треков;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танцы </a:t>
            </a:r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во время перерывов;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призы, подарки и, конечно же, бутылочку игристого.</a:t>
            </a:r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9A7FD60-20FA-D65A-E218-68C137B3C015}"/>
              </a:ext>
            </a:extLst>
          </p:cNvPr>
          <p:cNvSpPr txBox="1"/>
          <p:nvPr/>
        </p:nvSpPr>
        <p:spPr>
          <a:xfrm>
            <a:off x="547851" y="905366"/>
            <a:ext cx="7349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Что такое </a:t>
            </a:r>
            <a:r>
              <a:rPr lang="ru-RU" sz="3600" dirty="0" err="1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Туц</a:t>
            </a:r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 </a:t>
            </a:r>
            <a:r>
              <a:rPr lang="ru-RU" sz="3600" dirty="0" err="1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Туц</a:t>
            </a:r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 </a:t>
            </a:r>
            <a:r>
              <a:rPr lang="ru-RU" sz="3600" dirty="0" err="1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Quiz</a:t>
            </a:r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? </a:t>
            </a:r>
            <a:endParaRPr lang="ru-RU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9F6326FB-AE9C-403C-9133-AC51CDD67644}"/>
              </a:ext>
            </a:extLst>
          </p:cNvPr>
          <p:cNvSpPr txBox="1"/>
          <p:nvPr/>
        </p:nvSpPr>
        <p:spPr>
          <a:xfrm>
            <a:off x="547850" y="4681305"/>
            <a:ext cx="19896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Как проходит</a:t>
            </a:r>
          </a:p>
          <a:p>
            <a:r>
              <a:rPr lang="ru-RU" dirty="0" err="1">
                <a:solidFill>
                  <a:schemeClr val="bg1"/>
                </a:solidFill>
                <a:latin typeface="Montserrat Black" panose="00000A00000000000000" pitchFamily="2" charset="-52"/>
              </a:rPr>
              <a:t>Туц</a:t>
            </a:r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Montserrat Black" panose="00000A00000000000000" pitchFamily="2" charset="-52"/>
              </a:rPr>
              <a:t>Туц</a:t>
            </a:r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 </a:t>
            </a:r>
            <a:r>
              <a:rPr lang="en-US" dirty="0">
                <a:solidFill>
                  <a:schemeClr val="bg1"/>
                </a:solidFill>
                <a:latin typeface="Montserrat Black" panose="00000A00000000000000" pitchFamily="2" charset="-52"/>
              </a:rPr>
              <a:t>Quiz</a:t>
            </a:r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?</a:t>
            </a:r>
          </a:p>
          <a:p>
            <a:endParaRPr lang="ru-RU" dirty="0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="" xmlns:a16="http://schemas.microsoft.com/office/drawing/2014/main" id="{CBE4F17C-166B-4027-B07F-1A2C41D26D8E}"/>
              </a:ext>
            </a:extLst>
          </p:cNvPr>
          <p:cNvSpPr/>
          <p:nvPr/>
        </p:nvSpPr>
        <p:spPr>
          <a:xfrm>
            <a:off x="2683824" y="4224238"/>
            <a:ext cx="4168239" cy="2386427"/>
          </a:xfrm>
          <a:prstGeom prst="round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C2DF2E6-BB5C-45B9-9EB9-8C49FB9FE2FF}"/>
              </a:ext>
            </a:extLst>
          </p:cNvPr>
          <p:cNvSpPr txBox="1"/>
          <p:nvPr/>
        </p:nvSpPr>
        <p:spPr>
          <a:xfrm>
            <a:off x="589106" y="5534530"/>
            <a:ext cx="17859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  <a:latin typeface="Montserrat Medium" panose="00000600000000000000" pitchFamily="2" charset="-52"/>
              </a:rPr>
              <a:t>Н</a:t>
            </a:r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ажмите на картинку, </a:t>
            </a:r>
          </a:p>
          <a:p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чтобы воспроизвести </a:t>
            </a:r>
          </a:p>
          <a:p>
            <a:r>
              <a:rPr lang="ru-RU" sz="1000" dirty="0">
                <a:solidFill>
                  <a:schemeClr val="bg1"/>
                </a:solidFill>
                <a:latin typeface="Montserrat Medium" panose="00000600000000000000" pitchFamily="2" charset="-52"/>
              </a:rPr>
              <a:t>в</a:t>
            </a:r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идео.</a:t>
            </a:r>
          </a:p>
        </p:txBody>
      </p:sp>
      <p:pic>
        <p:nvPicPr>
          <p:cNvPr id="2050" name="Picture 2" descr="C:\Users\Регина\Desktop\Ruda Games\ПРЕЗЕНТАЦИЯ\Скрины\ТУЦ.png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79" t="53602" r="42952" b="10208"/>
          <a:stretch/>
        </p:blipFill>
        <p:spPr bwMode="auto">
          <a:xfrm>
            <a:off x="2599266" y="4224238"/>
            <a:ext cx="4360333" cy="2481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210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6139C80E-70B3-9DCD-6B1F-811858D6F0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70A4116E-D246-BDDF-2FD8-712970F282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63DA07EE-0755-648B-61BF-8936477B3F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E98AA98E-B32E-0D63-5983-2DCBB622E9C1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AD6121B-8FE0-A738-D144-2473760193B0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 smtClean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7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6F620FD6-D8FA-4924-968F-ECEE9570E96B}"/>
              </a:ext>
            </a:extLst>
          </p:cNvPr>
          <p:cNvSpPr txBox="1"/>
          <p:nvPr/>
        </p:nvSpPr>
        <p:spPr>
          <a:xfrm>
            <a:off x="547851" y="1643544"/>
            <a:ext cx="57841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Тематическая барная викторина с глубоким погружением в атмосферу любимых вселенных.</a:t>
            </a: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8 туров, чтобы прочувствовать атмосферу: игроки перемещаются из бара на корабль «Тысячелетний сокол»,</a:t>
            </a: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в Хогвартс или в гости </a:t>
            </a:r>
            <a:r>
              <a:rPr lang="ru-RU" sz="1400" dirty="0">
                <a:solidFill>
                  <a:schemeClr val="bg1"/>
                </a:solidFill>
                <a:latin typeface="Montserrat Medium" panose="00000600000000000000" pitchFamily="2" charset="-52"/>
              </a:rPr>
              <a:t>к</a:t>
            </a:r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 Джо и Чендлеру.</a:t>
            </a:r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B4D1A30-341D-4E88-8701-0DCAA4229887}"/>
              </a:ext>
            </a:extLst>
          </p:cNvPr>
          <p:cNvSpPr txBox="1"/>
          <p:nvPr/>
        </p:nvSpPr>
        <p:spPr>
          <a:xfrm>
            <a:off x="547851" y="905366"/>
            <a:ext cx="7349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Что такое </a:t>
            </a:r>
            <a:r>
              <a:rPr lang="ru-RU" sz="3600" dirty="0" err="1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Квизмашина</a:t>
            </a:r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?</a:t>
            </a:r>
            <a:endParaRPr lang="ru-RU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27753491-140B-4BE7-BCBE-902BE480F055}"/>
              </a:ext>
            </a:extLst>
          </p:cNvPr>
          <p:cNvSpPr txBox="1"/>
          <p:nvPr/>
        </p:nvSpPr>
        <p:spPr>
          <a:xfrm>
            <a:off x="871607" y="3278795"/>
            <a:ext cx="3857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Как проходит </a:t>
            </a:r>
            <a:r>
              <a:rPr lang="ru-RU" dirty="0" err="1">
                <a:solidFill>
                  <a:schemeClr val="bg1"/>
                </a:solidFill>
                <a:latin typeface="Montserrat Black" panose="00000A00000000000000" pitchFamily="2" charset="-52"/>
              </a:rPr>
              <a:t>Квизмашина</a:t>
            </a:r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?</a:t>
            </a:r>
          </a:p>
          <a:p>
            <a:pPr algn="ctr"/>
            <a:endParaRPr lang="ru-RU" dirty="0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="" xmlns:a16="http://schemas.microsoft.com/office/drawing/2014/main" id="{D767E6ED-C04A-447E-8F58-EFCA730C1CE4}"/>
              </a:ext>
            </a:extLst>
          </p:cNvPr>
          <p:cNvSpPr/>
          <p:nvPr/>
        </p:nvSpPr>
        <p:spPr>
          <a:xfrm>
            <a:off x="716436" y="3777214"/>
            <a:ext cx="4168239" cy="2386427"/>
          </a:xfrm>
          <a:prstGeom prst="round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323C1A07-CE38-4630-92D2-C7E4113AB0A7}"/>
              </a:ext>
            </a:extLst>
          </p:cNvPr>
          <p:cNvSpPr txBox="1"/>
          <p:nvPr/>
        </p:nvSpPr>
        <p:spPr>
          <a:xfrm>
            <a:off x="547851" y="6246702"/>
            <a:ext cx="45054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Montserrat Medium" panose="00000600000000000000" pitchFamily="2" charset="-52"/>
              </a:rPr>
              <a:t>Н</a:t>
            </a:r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ажмите на картинку, чтобы воспроизвести видео.</a:t>
            </a:r>
          </a:p>
        </p:txBody>
      </p:sp>
      <p:pic>
        <p:nvPicPr>
          <p:cNvPr id="3074" name="Picture 2" descr="C:\Users\Регина\Desktop\Ruda Games\ПРЕЗЕНТАЦИЯ\Скрины\ВКИЗМШ.png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20" t="52088" r="43124" b="10397"/>
          <a:stretch/>
        </p:blipFill>
        <p:spPr bwMode="auto">
          <a:xfrm>
            <a:off x="659938" y="3674533"/>
            <a:ext cx="4309995" cy="2572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56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96445BCB-B707-3C98-F416-577A04A24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0DC3DCE1-C84F-D594-2106-9AEE408EC8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E00C4D92-1CAA-037C-D63C-3B0DDBA190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8" y="296190"/>
            <a:ext cx="1041041" cy="202229"/>
          </a:xfrm>
          <a:prstGeom prst="rect">
            <a:avLst/>
          </a:prstGeom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A205EC62-BD0B-E53A-357E-244628343297}"/>
              </a:ext>
            </a:extLst>
          </p:cNvPr>
          <p:cNvCxnSpPr>
            <a:cxnSpLocks/>
          </p:cNvCxnSpPr>
          <p:nvPr/>
        </p:nvCxnSpPr>
        <p:spPr>
          <a:xfrm>
            <a:off x="659938" y="574457"/>
            <a:ext cx="108241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FE5B549B-2E39-E36C-A086-9B5847E3DFDC}"/>
              </a:ext>
            </a:extLst>
          </p:cNvPr>
          <p:cNvSpPr txBox="1"/>
          <p:nvPr/>
        </p:nvSpPr>
        <p:spPr>
          <a:xfrm>
            <a:off x="5357402" y="292591"/>
            <a:ext cx="61746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ru-RU" sz="1200" dirty="0" smtClean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8</a:t>
            </a:r>
            <a:endParaRPr lang="ru-RU" sz="1200" dirty="0">
              <a:solidFill>
                <a:schemeClr val="bg1"/>
              </a:solidFill>
              <a:latin typeface="Montserrat Medium" panose="00000600000000000000" pitchFamily="2" charset="-52"/>
              <a:ea typeface="Montserrat"/>
              <a:cs typeface="Montserrat"/>
              <a:sym typeface="Montserrat"/>
            </a:endParaRPr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BAE8EC3B-2FFA-2C85-C65D-D29FDFDF20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296" y="1505231"/>
            <a:ext cx="4900614" cy="362189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27ED0F63-53D9-F88F-AE81-2FD402780E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746" y="1902896"/>
            <a:ext cx="4955104" cy="4955104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81B9B1AB-929A-DEA2-9677-6CFA1ED06C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447" y="3124132"/>
            <a:ext cx="2789322" cy="375115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9A178EAD-2010-4C89-A310-85741ACB171F}"/>
              </a:ext>
            </a:extLst>
          </p:cNvPr>
          <p:cNvSpPr txBox="1"/>
          <p:nvPr/>
        </p:nvSpPr>
        <p:spPr>
          <a:xfrm>
            <a:off x="547851" y="1643544"/>
            <a:ext cx="70642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Увлекательные викторины для школьников и их родителей с погружением в мир знаний, любимых героев и новых открытий. </a:t>
            </a: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Это не «скучная викторина». Это экспедиция по Солнечной системе, битва умов по школьной программе или погружение в мир любимых мультфильмов.</a:t>
            </a: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  <a:p>
            <a:r>
              <a:rPr lang="ru-RU" sz="14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Расширяем кругозор наших юных игроков и не забываем веселиться.</a:t>
            </a:r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ED1CA39E-49FD-40FA-B842-BA0BA23D72F5}"/>
              </a:ext>
            </a:extLst>
          </p:cNvPr>
          <p:cNvSpPr txBox="1"/>
          <p:nvPr/>
        </p:nvSpPr>
        <p:spPr>
          <a:xfrm>
            <a:off x="547850" y="905366"/>
            <a:ext cx="89880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Что такое </a:t>
            </a:r>
            <a:r>
              <a:rPr lang="ru-RU" sz="3600" dirty="0" err="1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Квизмашина</a:t>
            </a:r>
            <a:r>
              <a:rPr lang="ru-RU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 </a:t>
            </a:r>
            <a:r>
              <a:rPr lang="en-US" sz="3600" dirty="0">
                <a:solidFill>
                  <a:schemeClr val="bg1"/>
                </a:solidFill>
                <a:effectLst/>
                <a:latin typeface="Montserrat Black" panose="00000A00000000000000" pitchFamily="2" charset="-52"/>
              </a:rPr>
              <a:t>School?</a:t>
            </a:r>
            <a:endParaRPr lang="ru-RU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1C93F5ED-F0C1-4669-8508-BF1613AC1283}"/>
              </a:ext>
            </a:extLst>
          </p:cNvPr>
          <p:cNvSpPr txBox="1"/>
          <p:nvPr/>
        </p:nvSpPr>
        <p:spPr>
          <a:xfrm>
            <a:off x="547850" y="3604085"/>
            <a:ext cx="4926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Как проходит </a:t>
            </a:r>
            <a:r>
              <a:rPr lang="ru-RU" dirty="0" err="1">
                <a:solidFill>
                  <a:schemeClr val="bg1"/>
                </a:solidFill>
                <a:latin typeface="Montserrat Black" panose="00000A00000000000000" pitchFamily="2" charset="-52"/>
              </a:rPr>
              <a:t>Квизмашина</a:t>
            </a:r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 </a:t>
            </a:r>
            <a:r>
              <a:rPr lang="en-US" dirty="0">
                <a:solidFill>
                  <a:schemeClr val="bg1"/>
                </a:solidFill>
                <a:latin typeface="Montserrat Black" panose="00000A00000000000000" pitchFamily="2" charset="-52"/>
              </a:rPr>
              <a:t>School</a:t>
            </a:r>
            <a:r>
              <a:rPr lang="ru-RU" dirty="0">
                <a:solidFill>
                  <a:schemeClr val="bg1"/>
                </a:solidFill>
                <a:latin typeface="Montserrat Black" panose="00000A00000000000000" pitchFamily="2" charset="-52"/>
              </a:rPr>
              <a:t>?</a:t>
            </a:r>
          </a:p>
          <a:p>
            <a:endParaRPr lang="ru-RU" dirty="0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="" xmlns:a16="http://schemas.microsoft.com/office/drawing/2014/main" id="{9437ACED-D208-4A90-B0D8-DE3A5C3F1E8E}"/>
              </a:ext>
            </a:extLst>
          </p:cNvPr>
          <p:cNvSpPr/>
          <p:nvPr/>
        </p:nvSpPr>
        <p:spPr>
          <a:xfrm>
            <a:off x="618964" y="4064577"/>
            <a:ext cx="4168239" cy="2386427"/>
          </a:xfrm>
          <a:prstGeom prst="round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F9C4E867-9E3E-44B8-862F-2062E39553D3}"/>
              </a:ext>
            </a:extLst>
          </p:cNvPr>
          <p:cNvSpPr txBox="1"/>
          <p:nvPr/>
        </p:nvSpPr>
        <p:spPr>
          <a:xfrm>
            <a:off x="4940534" y="5127124"/>
            <a:ext cx="17859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  <a:latin typeface="Montserrat Medium" panose="00000600000000000000" pitchFamily="2" charset="-52"/>
              </a:rPr>
              <a:t>Н</a:t>
            </a:r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ажмите на картинку, </a:t>
            </a:r>
          </a:p>
          <a:p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чтобы воспроизвести </a:t>
            </a:r>
          </a:p>
          <a:p>
            <a:r>
              <a:rPr lang="ru-RU" sz="1000" dirty="0">
                <a:solidFill>
                  <a:schemeClr val="bg1"/>
                </a:solidFill>
                <a:latin typeface="Montserrat Medium" panose="00000600000000000000" pitchFamily="2" charset="-52"/>
              </a:rPr>
              <a:t>в</a:t>
            </a:r>
            <a:r>
              <a:rPr lang="ru-RU" sz="1000" dirty="0">
                <a:solidFill>
                  <a:schemeClr val="bg1"/>
                </a:solidFill>
                <a:effectLst/>
                <a:latin typeface="Montserrat Medium" panose="00000600000000000000" pitchFamily="2" charset="-52"/>
              </a:rPr>
              <a:t>идео.</a:t>
            </a:r>
          </a:p>
        </p:txBody>
      </p:sp>
      <p:pic>
        <p:nvPicPr>
          <p:cNvPr id="4098" name="Picture 2" descr="C:\Users\Регина\Desktop\Ruda Games\ПРЕЗЕНТАЦИЯ\Скрины\КВМСК.png">
            <a:hlinkClick r:id="rId9"/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4" t="52613" r="43135" b="10094"/>
          <a:stretch/>
        </p:blipFill>
        <p:spPr bwMode="auto">
          <a:xfrm>
            <a:off x="547849" y="3996267"/>
            <a:ext cx="4328951" cy="2556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23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9826</TotalTime>
  <Words>673</Words>
  <Application>Microsoft Office PowerPoint</Application>
  <PresentationFormat>Произвольный</PresentationFormat>
  <Paragraphs>151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Регина</cp:lastModifiedBy>
  <cp:revision>97</cp:revision>
  <dcterms:created xsi:type="dcterms:W3CDTF">2025-08-01T06:20:45Z</dcterms:created>
  <dcterms:modified xsi:type="dcterms:W3CDTF">2025-10-09T10:51:50Z</dcterms:modified>
</cp:coreProperties>
</file>